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280" autoAdjust="0"/>
  </p:normalViewPr>
  <p:slideViewPr>
    <p:cSldViewPr snapToGrid="0">
      <p:cViewPr varScale="1">
        <p:scale>
          <a:sx n="64" d="100"/>
          <a:sy n="64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75D1-4C77-4E85-AC97-EB8CF88A10EC}" type="datetimeFigureOut">
              <a:rPr lang="en-US" smtClean="0"/>
              <a:t>03-Nov-16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4829-92F2-4058-A567-7DB7C740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4829-92F2-4058-A567-7DB7C7408F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9" y="365125"/>
            <a:ext cx="1870402" cy="5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0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9" y="365125"/>
            <a:ext cx="1870402" cy="5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4197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9" y="365125"/>
            <a:ext cx="1870402" cy="5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9" y="365125"/>
            <a:ext cx="1870402" cy="5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32C55-41B2-4FC8-95DF-18E2B0558385}" type="datetimeFigureOut">
              <a:rPr lang="en-US" smtClean="0"/>
              <a:t>03-Nov-16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BFF83-1A3A-49C8-A770-2DB54B10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5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24" y="1571896"/>
            <a:ext cx="4688676" cy="52861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45925"/>
            <a:ext cx="10515600" cy="1558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04303"/>
            <a:ext cx="10515600" cy="3572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04163" y="330162"/>
            <a:ext cx="314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www.bgfma.bg</a:t>
            </a:r>
          </a:p>
        </p:txBody>
      </p:sp>
    </p:spTree>
    <p:extLst>
      <p:ext uri="{BB962C8B-B14F-4D97-AF65-F5344CB8AC3E}">
        <p14:creationId xmlns:p14="http://schemas.microsoft.com/office/powerpoint/2010/main" val="16431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8" y="1648859"/>
            <a:ext cx="6263822" cy="16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5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Фасилити мениджмънт – размер на пазара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13811"/>
            <a:ext cx="11145253" cy="4379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Заключения</a:t>
            </a:r>
          </a:p>
          <a:p>
            <a:r>
              <a:rPr lang="bg-BG" dirty="0"/>
              <a:t>Фасилити услугите за всички сгради е четвъртата по големина индустрия в Европейския съюз, базирано на </a:t>
            </a:r>
            <a:r>
              <a:rPr lang="en-US" dirty="0"/>
              <a:t>Value added at factor cost </a:t>
            </a:r>
          </a:p>
          <a:p>
            <a:r>
              <a:rPr lang="bg-BG" dirty="0"/>
              <a:t>В анализа са включени само изнесени услуги</a:t>
            </a:r>
            <a:r>
              <a:rPr lang="en-US" dirty="0"/>
              <a:t> (outsource services)</a:t>
            </a:r>
          </a:p>
          <a:p>
            <a:r>
              <a:rPr lang="bg-BG" dirty="0"/>
              <a:t>Големите компании възлагат по-голямата част от услугите на външни</a:t>
            </a:r>
            <a:r>
              <a:rPr lang="en-US" dirty="0"/>
              <a:t> </a:t>
            </a:r>
            <a:r>
              <a:rPr lang="bg-BG" dirty="0"/>
              <a:t>доставчици</a:t>
            </a:r>
          </a:p>
          <a:p>
            <a:r>
              <a:rPr lang="bg-BG" dirty="0"/>
              <a:t>Средните и малките компании все още извършват по-голямата част от услугите със собствени средства</a:t>
            </a:r>
          </a:p>
          <a:p>
            <a:r>
              <a:rPr lang="en-US" dirty="0"/>
              <a:t>FM can be </a:t>
            </a:r>
            <a:r>
              <a:rPr lang="en-US" b="1" i="1" dirty="0"/>
              <a:t>outsource</a:t>
            </a:r>
            <a:r>
              <a:rPr lang="en-US" dirty="0"/>
              <a:t> but not </a:t>
            </a:r>
            <a:r>
              <a:rPr lang="en-US" b="1" i="1" dirty="0"/>
              <a:t>offshore</a:t>
            </a:r>
            <a:r>
              <a:rPr lang="en-US" dirty="0"/>
              <a:t>. </a:t>
            </a:r>
            <a:endParaRPr lang="bg-BG" dirty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512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sz="6600" dirty="0"/>
              <a:t>Благодаря за вниманието </a:t>
            </a:r>
          </a:p>
        </p:txBody>
      </p:sp>
    </p:spTree>
    <p:extLst>
      <p:ext uri="{BB962C8B-B14F-4D97-AF65-F5344CB8AC3E}">
        <p14:creationId xmlns:p14="http://schemas.microsoft.com/office/powerpoint/2010/main" val="190252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Фасилити Мениджмънт </a:t>
            </a:r>
            <a:r>
              <a:rPr lang="en-US" b="1" dirty="0"/>
              <a:t>- </a:t>
            </a:r>
            <a:r>
              <a:rPr lang="bg-BG" b="1" dirty="0"/>
              <a:t>тенденции</a:t>
            </a:r>
            <a:endParaRPr lang="en-US" dirty="0"/>
          </a:p>
        </p:txBody>
      </p:sp>
      <p:pic>
        <p:nvPicPr>
          <p:cNvPr id="1026" name="Picture 2" descr="http://smartnews.bg/wp-content/uploads/uber-logo-ve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12" y="2418772"/>
            <a:ext cx="1762126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99" y="4286915"/>
            <a:ext cx="1819518" cy="1819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085" y="2418772"/>
            <a:ext cx="1180477" cy="1575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765" y="2755369"/>
            <a:ext cx="902804" cy="902804"/>
          </a:xfrm>
          <a:prstGeom prst="rect">
            <a:avLst/>
          </a:prstGeom>
        </p:spPr>
      </p:pic>
      <p:pic>
        <p:nvPicPr>
          <p:cNvPr id="1034" name="Picture 10" descr="https://encrypted-tbn1.gstatic.com/images?q=tbn:ANd9GcQoqwYUBmcUs_vvS5dBeTGbfGzgVuoHzx9GA-UuPRLxj5Fv2p3CeQoavo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582" y="2713335"/>
            <a:ext cx="986872" cy="9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6792" y="4180898"/>
            <a:ext cx="1784246" cy="1784246"/>
          </a:xfrm>
          <a:prstGeom prst="rect">
            <a:avLst/>
          </a:prstGeom>
        </p:spPr>
      </p:pic>
      <p:pic>
        <p:nvPicPr>
          <p:cNvPr id="1038" name="Picture 14" descr="http://previews.123rf.com/images/clairev/clairev0812/clairev081200097/4033725-TV-reporter-with-microphone-vector-illustration--Stock-Vector-reporter-journalist-carto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090" y="4022946"/>
            <a:ext cx="1148937" cy="21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" name="Group 1023"/>
          <p:cNvGrpSpPr/>
          <p:nvPr/>
        </p:nvGrpSpPr>
        <p:grpSpPr>
          <a:xfrm>
            <a:off x="1251499" y="4400550"/>
            <a:ext cx="1815139" cy="1564594"/>
            <a:chOff x="1251499" y="4400550"/>
            <a:chExt cx="1815139" cy="1564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303823" y="4400550"/>
              <a:ext cx="1698414" cy="15645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251499" y="4400550"/>
              <a:ext cx="1815139" cy="15645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246792" y="4400550"/>
            <a:ext cx="1815139" cy="1564594"/>
            <a:chOff x="1251499" y="4400550"/>
            <a:chExt cx="1815139" cy="156459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303823" y="4400550"/>
              <a:ext cx="1698414" cy="15645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251499" y="4400550"/>
              <a:ext cx="1815139" cy="15645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9045988" y="4400550"/>
            <a:ext cx="1815139" cy="1564594"/>
            <a:chOff x="1251499" y="4400550"/>
            <a:chExt cx="1815139" cy="156459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303823" y="4400550"/>
              <a:ext cx="1698414" cy="15645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251499" y="4400550"/>
              <a:ext cx="1815139" cy="15645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870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Фасилити Мениджмънт </a:t>
            </a:r>
            <a:r>
              <a:rPr lang="en-US" b="1" dirty="0"/>
              <a:t>– </a:t>
            </a:r>
            <a:r>
              <a:rPr lang="bg-BG" b="1" dirty="0"/>
              <a:t>какво следва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286"/>
          <a:stretch/>
        </p:blipFill>
        <p:spPr>
          <a:xfrm>
            <a:off x="838200" y="2900362"/>
            <a:ext cx="10515600" cy="344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45925"/>
            <a:ext cx="11134725" cy="1558377"/>
          </a:xfrm>
        </p:spPr>
        <p:txBody>
          <a:bodyPr/>
          <a:lstStyle/>
          <a:p>
            <a:r>
              <a:rPr lang="bg-BG" b="1" dirty="0"/>
              <a:t>Фасилити Мениджмънт </a:t>
            </a:r>
            <a:r>
              <a:rPr lang="en-US" b="1" dirty="0"/>
              <a:t>- </a:t>
            </a:r>
            <a:r>
              <a:rPr lang="bg-BG" b="1" dirty="0"/>
              <a:t>предизвикателства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76" y="2899636"/>
            <a:ext cx="2143125" cy="2143125"/>
          </a:xfrm>
          <a:prstGeom prst="rect">
            <a:avLst/>
          </a:prstGeom>
        </p:spPr>
      </p:pic>
      <p:pic>
        <p:nvPicPr>
          <p:cNvPr id="2054" name="Picture 6" descr="https://s-media-cache-ak0.pinimg.com/736x/1f/5c/89/1f5c892f8697ff8d9a5bd148ba5e9d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46" y="2324101"/>
            <a:ext cx="1466851" cy="14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kitsforcars.com.au/content/sitesmart/5c/e5/8e/9403f6f4-b919-47b8-95be-f73cfc17ba85/home/_jcr_content/content/_3cols/col3/text_box/image.img.png/14095485557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68" y="4127170"/>
            <a:ext cx="1582571" cy="117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reviews.123rf.com/images/antonbrand/antonbrand1401/antonbrand140100007/24908538-Cartoon-security-guard-with-flashlight-Isolated-on-white-Stock-Vec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66" y="2343874"/>
            <a:ext cx="1089024" cy="16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.shutterstock.com/z/stock-vector-contact-us-cartoon-girl-with-headset-1232228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2"/>
          <a:stretch/>
        </p:blipFill>
        <p:spPr bwMode="auto">
          <a:xfrm>
            <a:off x="6129362" y="4229099"/>
            <a:ext cx="1368347" cy="13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328983" y="3971198"/>
            <a:ext cx="1233487" cy="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http://thumbs.dreamstime.com/z/mobile-phone-gps-map-application-pins-included-3281291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10305" r="30568" b="6890"/>
          <a:stretch/>
        </p:blipFill>
        <p:spPr bwMode="auto">
          <a:xfrm>
            <a:off x="10391159" y="2821057"/>
            <a:ext cx="141756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cdn3.iconfinder.com/data/icons/medical-2-1/512/patient_mobile-5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118" y="2899636"/>
            <a:ext cx="2321718" cy="23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467601" y="3971198"/>
            <a:ext cx="1233487" cy="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9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925"/>
            <a:ext cx="11006138" cy="1558377"/>
          </a:xfrm>
        </p:spPr>
        <p:txBody>
          <a:bodyPr/>
          <a:lstStyle/>
          <a:p>
            <a:r>
              <a:rPr lang="bg-BG" b="1" dirty="0"/>
              <a:t>Фасилити Мениджмънт </a:t>
            </a:r>
            <a:r>
              <a:rPr lang="en-US" b="1" dirty="0"/>
              <a:t>- </a:t>
            </a:r>
            <a:r>
              <a:rPr lang="bg-BG" b="1" dirty="0"/>
              <a:t>предизвикателства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604302"/>
            <a:ext cx="2867025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12" y="2581275"/>
            <a:ext cx="2695575" cy="169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649" y="2581275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5" y="4962779"/>
            <a:ext cx="2886075" cy="1581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212" y="4962779"/>
            <a:ext cx="2552700" cy="1790700"/>
          </a:xfrm>
          <a:prstGeom prst="rect">
            <a:avLst/>
          </a:prstGeom>
        </p:spPr>
      </p:pic>
      <p:pic>
        <p:nvPicPr>
          <p:cNvPr id="3084" name="Picture 12" descr="&amp;Rcy;&amp;iecy;&amp;zcy;&amp;ucy;&amp;lcy;&amp;tcy;&amp;acy;&amp;tcy; &amp;scy; &amp;icy;&amp;zcy;&amp;ocy;&amp;bcy;&amp;rcy;&amp;acy;&amp;zhcy;&amp;iecy;&amp;ncy;&amp;icy;&amp;iecy; &amp;zcy;&amp;acy; artificial intelli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49" y="4962779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6325" y="2234970"/>
            <a:ext cx="156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i="1" dirty="0">
                <a:solidFill>
                  <a:schemeClr val="bg1">
                    <a:lumMod val="50000"/>
                  </a:schemeClr>
                </a:solidFill>
              </a:rPr>
              <a:t>Роботизация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7249" y="2234970"/>
            <a:ext cx="10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Bid data </a:t>
            </a:r>
            <a:endParaRPr lang="bg-BG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5793" y="2234970"/>
            <a:ext cx="193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i="1" dirty="0">
                <a:solidFill>
                  <a:schemeClr val="bg1">
                    <a:lumMod val="50000"/>
                  </a:schemeClr>
                </a:solidFill>
              </a:rPr>
              <a:t>Социални мрежи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6325" y="4669933"/>
            <a:ext cx="19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Internet of things </a:t>
            </a:r>
            <a:endParaRPr lang="bg-BG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2487" y="4593447"/>
            <a:ext cx="226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i="1" dirty="0">
                <a:solidFill>
                  <a:schemeClr val="bg1">
                    <a:lumMod val="50000"/>
                  </a:schemeClr>
                </a:solidFill>
              </a:rPr>
              <a:t>Технологии в облака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10548" y="4593447"/>
            <a:ext cx="24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i="1" dirty="0">
                <a:solidFill>
                  <a:schemeClr val="bg1">
                    <a:lumMod val="50000"/>
                  </a:schemeClr>
                </a:solidFill>
              </a:rPr>
              <a:t>Изкуствен интелект</a:t>
            </a:r>
          </a:p>
        </p:txBody>
      </p:sp>
    </p:spTree>
    <p:extLst>
      <p:ext uri="{BB962C8B-B14F-4D97-AF65-F5344CB8AC3E}">
        <p14:creationId xmlns:p14="http://schemas.microsoft.com/office/powerpoint/2010/main" val="259769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Фасилити Мениджмънт – размер на пазар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4783"/>
            <a:ext cx="10515600" cy="35726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sz="3200" b="1" dirty="0"/>
              <a:t>Изследване на Техническия Университет във Виена</a:t>
            </a:r>
            <a:r>
              <a:rPr lang="en-US" sz="3200" b="1" dirty="0"/>
              <a:t> </a:t>
            </a:r>
            <a:r>
              <a:rPr lang="bg-BG" sz="3200" b="1" dirty="0"/>
              <a:t>с ръководител проф. </a:t>
            </a:r>
            <a:r>
              <a:rPr lang="bg-BG" sz="3200" b="1" dirty="0" err="1"/>
              <a:t>Редлайн</a:t>
            </a:r>
            <a:endParaRPr lang="bg-BG" sz="3200" b="1" dirty="0"/>
          </a:p>
          <a:p>
            <a:pPr marL="0" indent="0">
              <a:buNone/>
            </a:pPr>
            <a:r>
              <a:rPr lang="bg-BG" dirty="0"/>
              <a:t>Предпоставки:</a:t>
            </a:r>
          </a:p>
          <a:p>
            <a:r>
              <a:rPr lang="en-US" dirty="0"/>
              <a:t>EN 15221 – 4 </a:t>
            </a:r>
          </a:p>
          <a:p>
            <a:r>
              <a:rPr lang="en-US" dirty="0"/>
              <a:t>Eurostat </a:t>
            </a:r>
          </a:p>
          <a:p>
            <a:r>
              <a:rPr lang="en-US" dirty="0"/>
              <a:t>Value added at factor costs</a:t>
            </a:r>
          </a:p>
          <a:p>
            <a:r>
              <a:rPr lang="en-US" dirty="0"/>
              <a:t>NACE, </a:t>
            </a:r>
            <a:r>
              <a:rPr lang="bg-BG" dirty="0"/>
              <a:t>сектори </a:t>
            </a:r>
            <a:r>
              <a:rPr lang="en-US" dirty="0"/>
              <a:t>B-N </a:t>
            </a:r>
            <a:r>
              <a:rPr lang="bg-BG" dirty="0"/>
              <a:t>и</a:t>
            </a:r>
            <a:r>
              <a:rPr lang="en-US" dirty="0"/>
              <a:t> S95</a:t>
            </a:r>
            <a:r>
              <a:rPr lang="bg-BG" dirty="0"/>
              <a:t> за 2013 </a:t>
            </a:r>
            <a:r>
              <a:rPr lang="en-US" dirty="0"/>
              <a:t>(The Statistical Classification of Economic Activities in the European Community)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586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Фасилити Мениджмънт – размер на пазар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725" y="2234866"/>
            <a:ext cx="8530389" cy="45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4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Фасилити Мениджмънт и другите сектори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99" t="36678" r="38532" b="12445"/>
          <a:stretch/>
        </p:blipFill>
        <p:spPr>
          <a:xfrm>
            <a:off x="2310063" y="2277980"/>
            <a:ext cx="7571874" cy="45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0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Фасилити Мениджмънт и другите сектори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70" t="34923" r="41986" b="11130"/>
          <a:stretch/>
        </p:blipFill>
        <p:spPr>
          <a:xfrm>
            <a:off x="2855495" y="2117558"/>
            <a:ext cx="6481010" cy="46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0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170</Words>
  <Application>Microsoft Office PowerPoint</Application>
  <PresentationFormat>Widescreen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Фасилити Мениджмънт - тенденции</vt:lpstr>
      <vt:lpstr>Фасилити Мениджмънт – какво следва</vt:lpstr>
      <vt:lpstr>Фасилити Мениджмънт - предизвикателства</vt:lpstr>
      <vt:lpstr>Фасилити Мениджмънт - предизвикателства</vt:lpstr>
      <vt:lpstr>Фасилити Мениджмънт – размер на пазар</vt:lpstr>
      <vt:lpstr>Фасилити Мениджмънт – размер на пазар</vt:lpstr>
      <vt:lpstr>Фасилити Мениджмънт и другите сектори</vt:lpstr>
      <vt:lpstr>Фасилити Мениджмънт и другите сектори</vt:lpstr>
      <vt:lpstr>Фасилити мениджмънт – размер на пазара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ivs</dc:creator>
  <cp:lastModifiedBy>Goran Milanov</cp:lastModifiedBy>
  <cp:revision>17</cp:revision>
  <dcterms:created xsi:type="dcterms:W3CDTF">2015-10-05T09:59:47Z</dcterms:created>
  <dcterms:modified xsi:type="dcterms:W3CDTF">2016-11-02T23:29:43Z</dcterms:modified>
</cp:coreProperties>
</file>